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83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82" r:id="rId27"/>
    <p:sldId id="277" r:id="rId28"/>
    <p:sldId id="278" r:id="rId29"/>
    <p:sldId id="279" r:id="rId30"/>
    <p:sldId id="280" r:id="rId3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E540397-842D-46B0-A319-688F05837FA6}" styleName="Table_0">
    <a:wholeTbl>
      <a:tcTxStyle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7" d="100"/>
          <a:sy n="107" d="100"/>
        </p:scale>
        <p:origin x="-51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bf8d58cf1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" name="Google Shape;127;g6bf8d58cf1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545e04d35_1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5" name="Google Shape;245;g8545e04d35_1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545e04d35_1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7" name="Google Shape;257;g8545e04d35_1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5ca412d1a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4" name="Google Shape;284;g75ca412d1a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5ca412d1a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4" name="Google Shape;284;g75ca412d1a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545e04d3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3" name="Google Shape;293;g8545e04d3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5ca412d1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2" name="Google Shape;302;g75ca412d1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545e04d35_13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7" name="Google Shape;317;g8545e04d35_13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545e04d35_13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4" name="Google Shape;324;g8545e04d35_13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545e04d35_13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2" name="Google Shape;332;g8545e04d35_13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545e04d35_13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0" name="Google Shape;340;g8545e04d35_13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bf8d58cf1_2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" name="Google Shape;135;g6bf8d58cf1_2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8545e04d35_1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8" name="Google Shape;348;g8545e04d35_1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8545e04d35_13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6" name="Google Shape;356;g8545e04d35_13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545e04d35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4" name="Google Shape;364;g8545e04d35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545e04d35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4" name="Google Shape;364;g8545e04d35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5ca412d1a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4" name="Google Shape;374;g75ca412d1a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5ca412d1a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5" name="Google Shape;385;g75ca412d1a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8545e04d35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4" name="Google Shape;394;g8545e04d3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bf8d58cf1_2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3" name="Google Shape;403;g6bf8d58cf1_2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bf8d58cf1_2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" name="Google Shape;144;g6bf8d58cf1_2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bf8d58cf1_2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" name="Google Shape;153;g6bf8d58cf1_2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bf8d58cf1_2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" name="Google Shape;166;g6bf8d58cf1_2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bf8d58cf1_2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6" name="Google Shape;176;g6bf8d58cf1_2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5ccdc7607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3" name="Google Shape;203;g75ccdc760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545e04d35_1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1" name="Google Shape;221;g8545e04d35_1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545e04d35_1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8" name="Google Shape;228;g8545e04d35_1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Пустой слайд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Заголовок и объект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Заголовок раздела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Два объекта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Сравнение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Только заголовок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Объект с подписью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Рисунок с подписью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Заголовок и вертикальный текст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Вертикальный заголовок и текст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23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22.png"/><Relationship Id="rId2" Type="http://schemas.microsoft.com/office/2007/relationships/media" Target="../media/media1.mp4"/><Relationship Id="rId17" Type="http://schemas.openxmlformats.org/officeDocument/2006/relationships/notesSlide" Target="../notesSlides/notesSlide12.xml"/><Relationship Id="rId16" Type="http://schemas.openxmlformats.org/officeDocument/2006/relationships/slideLayout" Target="../slideLayouts/slideLayout12.xml"/><Relationship Id="rId15" Type="http://schemas.openxmlformats.org/officeDocument/2006/relationships/image" Target="../media/image26.png"/><Relationship Id="rId14" Type="http://schemas.microsoft.com/office/2007/relationships/media" Target="../media/media5.mp4"/><Relationship Id="rId13" Type="http://schemas.openxmlformats.org/officeDocument/2006/relationships/video" Target="../media/media5.mp4"/><Relationship Id="rId12" Type="http://schemas.openxmlformats.org/officeDocument/2006/relationships/image" Target="../media/image25.png"/><Relationship Id="rId11" Type="http://schemas.microsoft.com/office/2007/relationships/media" Target="../media/media4.mp4"/><Relationship Id="rId10" Type="http://schemas.openxmlformats.org/officeDocument/2006/relationships/video" Target="../media/media4.mp4"/><Relationship Id="rId1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6.png"/><Relationship Id="rId2" Type="http://schemas.microsoft.com/office/2007/relationships/media" Target="../media/audio1.wav"/><Relationship Id="rId1" Type="http://schemas.openxmlformats.org/officeDocument/2006/relationships/audio" Target="../media/audio1.wav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8.jpeg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 rot="5400000">
            <a:off x="787521" y="-787525"/>
            <a:ext cx="1556793" cy="3131842"/>
          </a:xfrm>
          <a:prstGeom prst="rtTriangle">
            <a:avLst/>
          </a:prstGeom>
          <a:solidFill>
            <a:srgbClr val="C5D8F1"/>
          </a:solidFill>
          <a:ln w="25400" cap="flat" cmpd="sng">
            <a:solidFill>
              <a:srgbClr val="C5D8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0" name="Google Shape;130;p25"/>
          <p:cNvSpPr/>
          <p:nvPr/>
        </p:nvSpPr>
        <p:spPr>
          <a:xfrm rot="10800000">
            <a:off x="6156176" y="0"/>
            <a:ext cx="2985395" cy="1282110"/>
          </a:xfrm>
          <a:prstGeom prst="rtTriangle">
            <a:avLst/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0" y="1341200"/>
            <a:ext cx="9144000" cy="30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Реализация приложений под платформу Android синхронного перевода речи в анимацию языка жестов</a:t>
            </a:r>
            <a:endParaRPr sz="3600" b="1" i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Курсовая работа</a:t>
            </a:r>
            <a:endParaRPr sz="36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endParaRPr sz="3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3200375" y="5127625"/>
            <a:ext cx="5941200" cy="16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Научный руководитель:</a:t>
            </a:r>
            <a:endParaRPr sz="24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старший преподаватель кафедры многопроцессорных систем и сетей ФПМИ</a:t>
            </a:r>
            <a:endParaRPr sz="24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А. С. Гусейнова</a:t>
            </a:r>
            <a:endParaRPr sz="2400" b="1" i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/>
          <p:nvPr/>
        </p:nvSpPr>
        <p:spPr>
          <a:xfrm>
            <a:off x="0" y="4725144"/>
            <a:ext cx="1043700" cy="2133000"/>
          </a:xfrm>
          <a:prstGeom prst="rtTriangle">
            <a:avLst/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1" cstate="screen"/>
          <a:stretch>
            <a:fillRect/>
          </a:stretch>
        </p:blipFill>
        <p:spPr>
          <a:xfrm>
            <a:off x="4955250" y="245675"/>
            <a:ext cx="4080874" cy="408087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 txBox="1"/>
          <p:nvPr/>
        </p:nvSpPr>
        <p:spPr>
          <a:xfrm>
            <a:off x="1367700" y="85546"/>
            <a:ext cx="64086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Создание анимации</a:t>
            </a:r>
            <a:endParaRPr sz="26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в Blender - введение</a:t>
            </a:r>
            <a:endParaRPr sz="26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0" name="Google Shape;250;p34"/>
          <p:cNvSpPr/>
          <p:nvPr/>
        </p:nvSpPr>
        <p:spPr>
          <a:xfrm rot="10800000">
            <a:off x="6804300" y="173"/>
            <a:ext cx="2339700" cy="728100"/>
          </a:xfrm>
          <a:prstGeom prst="rtTriangle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4776138" y="3295750"/>
            <a:ext cx="4207200" cy="10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*Не подходит из-за слабого разрешения изображения, как и все стереокамеры пользовательского уровня, например, как в IPhone XS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(150*200 пикселей)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2" name="Google Shape;252;p34"/>
          <p:cNvSpPr/>
          <p:nvPr/>
        </p:nvSpPr>
        <p:spPr>
          <a:xfrm rot="5400000">
            <a:off x="4328998" y="1863909"/>
            <a:ext cx="212400" cy="726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2" cstate="screen"/>
          <a:stretch>
            <a:fillRect/>
          </a:stretch>
        </p:blipFill>
        <p:spPr>
          <a:xfrm>
            <a:off x="388850" y="1688461"/>
            <a:ext cx="3526299" cy="107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4"/>
          <p:cNvSpPr txBox="1"/>
          <p:nvPr/>
        </p:nvSpPr>
        <p:spPr>
          <a:xfrm>
            <a:off x="510100" y="3171825"/>
            <a:ext cx="3283800" cy="7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Лучшее из всех приложений с открытым исходным кодом для анимации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/>
          <p:nvPr/>
        </p:nvSpPr>
        <p:spPr>
          <a:xfrm>
            <a:off x="0" y="4725144"/>
            <a:ext cx="1043700" cy="2133000"/>
          </a:xfrm>
          <a:prstGeom prst="rtTriangle">
            <a:avLst/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178825" y="175"/>
            <a:ext cx="83325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Создание анимации</a:t>
            </a:r>
            <a:endParaRPr sz="26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в Blender - этапы анимации</a:t>
            </a:r>
            <a:endParaRPr sz="26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1" name="Google Shape;261;p35"/>
          <p:cNvSpPr/>
          <p:nvPr/>
        </p:nvSpPr>
        <p:spPr>
          <a:xfrm rot="10800000">
            <a:off x="6804300" y="173"/>
            <a:ext cx="2339700" cy="728100"/>
          </a:xfrm>
          <a:prstGeom prst="rtTriangle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2" name="Google Shape;262;p35"/>
          <p:cNvSpPr/>
          <p:nvPr/>
        </p:nvSpPr>
        <p:spPr>
          <a:xfrm rot="-5400000">
            <a:off x="2931548" y="716797"/>
            <a:ext cx="212400" cy="726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1" cstate="screen"/>
          <a:stretch>
            <a:fillRect/>
          </a:stretch>
        </p:blipFill>
        <p:spPr>
          <a:xfrm>
            <a:off x="3211175" y="1315286"/>
            <a:ext cx="3526299" cy="107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>
          <a:blip r:embed="rId2" cstate="screen"/>
          <a:stretch>
            <a:fillRect/>
          </a:stretch>
        </p:blipFill>
        <p:spPr>
          <a:xfrm>
            <a:off x="62550" y="1309450"/>
            <a:ext cx="2945929" cy="230962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5"/>
          <p:cNvSpPr txBox="1"/>
          <p:nvPr/>
        </p:nvSpPr>
        <p:spPr>
          <a:xfrm>
            <a:off x="55613" y="844800"/>
            <a:ext cx="29598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 panose="020F0502020204030204"/>
              <a:buAutoNum type="arabicPeriod"/>
            </a:pPr>
            <a:r>
              <a:rPr lang="en-US" sz="2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Запись видео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6" name="Google Shape;266;p35"/>
          <p:cNvSpPr txBox="1"/>
          <p:nvPr/>
        </p:nvSpPr>
        <p:spPr>
          <a:xfrm>
            <a:off x="3786525" y="847900"/>
            <a:ext cx="31164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2. Захват движения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7" name="Google Shape;267;p35"/>
          <p:cNvSpPr/>
          <p:nvPr/>
        </p:nvSpPr>
        <p:spPr>
          <a:xfrm rot="-5400000">
            <a:off x="6525598" y="716797"/>
            <a:ext cx="212400" cy="726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68" name="Google Shape;268;p35"/>
          <p:cNvPicPr preferRelativeResize="0"/>
          <p:nvPr/>
        </p:nvPicPr>
        <p:blipFill>
          <a:blip r:embed="rId3" cstate="screen"/>
          <a:stretch>
            <a:fillRect/>
          </a:stretch>
        </p:blipFill>
        <p:spPr>
          <a:xfrm>
            <a:off x="7188277" y="1422713"/>
            <a:ext cx="1678300" cy="22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5"/>
          <p:cNvSpPr txBox="1"/>
          <p:nvPr/>
        </p:nvSpPr>
        <p:spPr>
          <a:xfrm>
            <a:off x="5461950" y="3351600"/>
            <a:ext cx="23397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0" name="Google Shape;270;p35"/>
          <p:cNvSpPr txBox="1"/>
          <p:nvPr/>
        </p:nvSpPr>
        <p:spPr>
          <a:xfrm>
            <a:off x="7081525" y="873388"/>
            <a:ext cx="21189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3. Создание меша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1" name="Google Shape;271;p35"/>
          <p:cNvSpPr/>
          <p:nvPr/>
        </p:nvSpPr>
        <p:spPr>
          <a:xfrm rot="1991804">
            <a:off x="6687237" y="3270186"/>
            <a:ext cx="212597" cy="72657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72" name="Google Shape;272;p35"/>
          <p:cNvPicPr preferRelativeResize="0"/>
          <p:nvPr/>
        </p:nvPicPr>
        <p:blipFill>
          <a:blip r:embed="rId4" cstate="screen"/>
          <a:stretch>
            <a:fillRect/>
          </a:stretch>
        </p:blipFill>
        <p:spPr>
          <a:xfrm>
            <a:off x="5272925" y="4464350"/>
            <a:ext cx="3659912" cy="19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5"/>
          <p:cNvSpPr txBox="1"/>
          <p:nvPr/>
        </p:nvSpPr>
        <p:spPr>
          <a:xfrm>
            <a:off x="6178700" y="3943600"/>
            <a:ext cx="28536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4. Добавление глубины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4" name="Google Shape;274;p35"/>
          <p:cNvSpPr/>
          <p:nvPr/>
        </p:nvSpPr>
        <p:spPr>
          <a:xfrm rot="5400000">
            <a:off x="5529870" y="3809198"/>
            <a:ext cx="212700" cy="726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5" name="Google Shape;275;p35"/>
          <p:cNvSpPr txBox="1"/>
          <p:nvPr/>
        </p:nvSpPr>
        <p:spPr>
          <a:xfrm>
            <a:off x="2674438" y="3946475"/>
            <a:ext cx="27420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5.Добавление “мышц”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76" name="Google Shape;276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389346" y="2314575"/>
            <a:ext cx="1169950" cy="15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/>
          <p:nvPr/>
        </p:nvSpPr>
        <p:spPr>
          <a:xfrm rot="5395151">
            <a:off x="2033391" y="3809195"/>
            <a:ext cx="212700" cy="726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387775" y="4502975"/>
            <a:ext cx="3526300" cy="190778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/>
        </p:nvSpPr>
        <p:spPr>
          <a:xfrm>
            <a:off x="0" y="3965413"/>
            <a:ext cx="17763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6. Соединение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0" name="Google Shape;280;p35"/>
          <p:cNvSpPr/>
          <p:nvPr/>
        </p:nvSpPr>
        <p:spPr>
          <a:xfrm rot="-2531853">
            <a:off x="781844" y="4564728"/>
            <a:ext cx="212598" cy="72663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1" name="Google Shape;281;p35"/>
          <p:cNvSpPr txBox="1"/>
          <p:nvPr/>
        </p:nvSpPr>
        <p:spPr>
          <a:xfrm>
            <a:off x="1843075" y="6410775"/>
            <a:ext cx="35262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7. Анимация готова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/>
        </p:nvSpPr>
        <p:spPr>
          <a:xfrm>
            <a:off x="745724" y="239500"/>
            <a:ext cx="758153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Создание анимации с</a:t>
            </a:r>
            <a:endParaRPr lang="ru-RU" sz="3200" dirty="0" smtClean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помощью </a:t>
            </a:r>
            <a:r>
              <a:rPr lang="en-US" sz="3200" dirty="0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Leap Motion</a:t>
            </a:r>
            <a:endParaRPr sz="3200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7" name="Google Shape;287;p36"/>
          <p:cNvSpPr/>
          <p:nvPr/>
        </p:nvSpPr>
        <p:spPr>
          <a:xfrm>
            <a:off x="0" y="4725144"/>
            <a:ext cx="1043608" cy="2132856"/>
          </a:xfrm>
          <a:prstGeom prst="rtTriangle">
            <a:avLst/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8" name="Google Shape;288;p36"/>
          <p:cNvSpPr/>
          <p:nvPr/>
        </p:nvSpPr>
        <p:spPr>
          <a:xfrm rot="10800000">
            <a:off x="6804248" y="0"/>
            <a:ext cx="2339752" cy="836712"/>
          </a:xfrm>
          <a:prstGeom prst="rtTriangle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9" name="Google Shape;289;p36"/>
          <p:cNvSpPr/>
          <p:nvPr/>
        </p:nvSpPr>
        <p:spPr>
          <a:xfrm rot="-5400000">
            <a:off x="6903132" y="4617132"/>
            <a:ext cx="1556792" cy="2924944"/>
          </a:xfrm>
          <a:prstGeom prst="rtTriangle">
            <a:avLst/>
          </a:prstGeom>
          <a:solidFill>
            <a:srgbClr val="C5D8F1"/>
          </a:solidFill>
          <a:ln w="25400" cap="flat" cmpd="sng">
            <a:solidFill>
              <a:srgbClr val="C5D8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brake-changed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19458" y="1388465"/>
            <a:ext cx="2252407" cy="2252407"/>
          </a:xfrm>
          <a:prstGeom prst="rect">
            <a:avLst/>
          </a:prstGeom>
        </p:spPr>
      </p:pic>
      <p:pic>
        <p:nvPicPr>
          <p:cNvPr id="4" name="car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05251" y="1388466"/>
            <a:ext cx="2252406" cy="2252406"/>
          </a:xfrm>
          <a:prstGeom prst="rect">
            <a:avLst/>
          </a:prstGeom>
        </p:spPr>
      </p:pic>
      <p:pic>
        <p:nvPicPr>
          <p:cNvPr id="5" name="gas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19055" y="1388464"/>
            <a:ext cx="2252407" cy="2252407"/>
          </a:xfrm>
          <a:prstGeom prst="rect">
            <a:avLst/>
          </a:prstGeom>
        </p:spPr>
      </p:pic>
      <p:pic>
        <p:nvPicPr>
          <p:cNvPr id="6" name="turn-left.mp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912814" y="3962989"/>
            <a:ext cx="2262477" cy="2262477"/>
          </a:xfrm>
          <a:prstGeom prst="rect">
            <a:avLst/>
          </a:prstGeom>
        </p:spPr>
      </p:pic>
      <p:pic>
        <p:nvPicPr>
          <p:cNvPr id="7" name="turn-right.mp4">
            <a:hlinkClick r:id="" action="ppaction://media"/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847209" y="3962989"/>
            <a:ext cx="2252408" cy="22524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/>
        </p:nvSpPr>
        <p:spPr>
          <a:xfrm>
            <a:off x="926101" y="239500"/>
            <a:ext cx="7291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Особенности Android</a:t>
            </a:r>
            <a:endParaRPr sz="60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7" name="Google Shape;287;p36"/>
          <p:cNvSpPr/>
          <p:nvPr/>
        </p:nvSpPr>
        <p:spPr>
          <a:xfrm>
            <a:off x="0" y="4725144"/>
            <a:ext cx="1043608" cy="2132856"/>
          </a:xfrm>
          <a:prstGeom prst="rtTriangle">
            <a:avLst/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8" name="Google Shape;288;p36"/>
          <p:cNvSpPr/>
          <p:nvPr/>
        </p:nvSpPr>
        <p:spPr>
          <a:xfrm rot="10800000">
            <a:off x="6804248" y="0"/>
            <a:ext cx="2339752" cy="836712"/>
          </a:xfrm>
          <a:prstGeom prst="rtTriangle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9" name="Google Shape;289;p36"/>
          <p:cNvSpPr/>
          <p:nvPr/>
        </p:nvSpPr>
        <p:spPr>
          <a:xfrm rot="-5400000">
            <a:off x="6903132" y="4617132"/>
            <a:ext cx="1556792" cy="2924944"/>
          </a:xfrm>
          <a:prstGeom prst="rtTriangle">
            <a:avLst/>
          </a:prstGeom>
          <a:solidFill>
            <a:srgbClr val="C5D8F1"/>
          </a:solidFill>
          <a:ln w="25400" cap="flat" cmpd="sng">
            <a:solidFill>
              <a:srgbClr val="C5D8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90" name="Google Shape;290;p36"/>
          <p:cNvSpPr txBox="1"/>
          <p:nvPr/>
        </p:nvSpPr>
        <p:spPr>
          <a:xfrm>
            <a:off x="899600" y="2286000"/>
            <a:ext cx="7620000" cy="27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 panose="02020603050405020304"/>
              <a:buChar char="●"/>
            </a:pPr>
            <a:r>
              <a:rPr lang="en-US" sz="3000">
                <a:solidFill>
                  <a:srgbClr val="202124"/>
                </a:solidFill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Приложение имеет несколько точек входа.</a:t>
            </a:r>
            <a:endParaRPr sz="3000">
              <a:solidFill>
                <a:srgbClr val="202124"/>
              </a:solidFill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000"/>
              <a:buFont typeface="Times New Roman" panose="02020603050405020304"/>
              <a:buChar char="●"/>
            </a:pPr>
            <a:r>
              <a:rPr lang="en-US" sz="3000">
                <a:solidFill>
                  <a:srgbClr val="202124"/>
                </a:solidFill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Приложения адаптируются к различным устройствам.</a:t>
            </a:r>
            <a:endParaRPr sz="3000">
              <a:solidFill>
                <a:srgbClr val="202124"/>
              </a:solidFill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000"/>
              <a:buFont typeface="Times New Roman" panose="02020603050405020304"/>
              <a:buChar char="●"/>
            </a:pPr>
            <a:r>
              <a:rPr lang="en-US" sz="3000">
                <a:solidFill>
                  <a:srgbClr val="202124"/>
                </a:solidFill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Система Android реализует принцип предоставления минимальных прав.</a:t>
            </a:r>
            <a:endParaRPr sz="3000">
              <a:solidFill>
                <a:srgbClr val="202124"/>
              </a:solidFill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/>
        </p:nvSpPr>
        <p:spPr>
          <a:xfrm>
            <a:off x="899600" y="116625"/>
            <a:ext cx="7291800" cy="9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Этапы разработки приложения</a:t>
            </a:r>
            <a:endParaRPr sz="40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96" name="Google Shape;296;p37"/>
          <p:cNvSpPr/>
          <p:nvPr/>
        </p:nvSpPr>
        <p:spPr>
          <a:xfrm>
            <a:off x="0" y="4725144"/>
            <a:ext cx="1043700" cy="2133000"/>
          </a:xfrm>
          <a:prstGeom prst="rtTriangle">
            <a:avLst/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97" name="Google Shape;297;p37"/>
          <p:cNvSpPr/>
          <p:nvPr/>
        </p:nvSpPr>
        <p:spPr>
          <a:xfrm rot="10800000">
            <a:off x="6804300" y="12"/>
            <a:ext cx="2339700" cy="836700"/>
          </a:xfrm>
          <a:prstGeom prst="rtTriangle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98" name="Google Shape;298;p37"/>
          <p:cNvSpPr/>
          <p:nvPr/>
        </p:nvSpPr>
        <p:spPr>
          <a:xfrm rot="-5400000">
            <a:off x="6903206" y="4617150"/>
            <a:ext cx="1556700" cy="2925000"/>
          </a:xfrm>
          <a:prstGeom prst="rtTriangle">
            <a:avLst/>
          </a:prstGeom>
          <a:solidFill>
            <a:srgbClr val="C5D8F1"/>
          </a:solidFill>
          <a:ln w="25400" cap="flat" cmpd="sng">
            <a:solidFill>
              <a:srgbClr val="C5D8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99" name="Google Shape;299;p37"/>
          <p:cNvSpPr txBox="1"/>
          <p:nvPr/>
        </p:nvSpPr>
        <p:spPr>
          <a:xfrm>
            <a:off x="899600" y="1063625"/>
            <a:ext cx="7620000" cy="54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000"/>
              <a:buFont typeface="Times New Roman" panose="02020603050405020304"/>
              <a:buChar char="●"/>
            </a:pPr>
            <a:r>
              <a:rPr lang="en-US" sz="3000">
                <a:solidFill>
                  <a:srgbClr val="202124"/>
                </a:solidFill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Подготовка файла манифеста AndroidManifest.xml.</a:t>
            </a:r>
            <a:endParaRPr sz="3000">
              <a:solidFill>
                <a:srgbClr val="202124"/>
              </a:solidFill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000"/>
              <a:buFont typeface="Times New Roman" panose="02020603050405020304"/>
              <a:buChar char="●"/>
            </a:pPr>
            <a:r>
              <a:rPr lang="en-US" sz="3000">
                <a:solidFill>
                  <a:srgbClr val="202124"/>
                </a:solidFill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Создание классов для реализации функционала приложения. Компонент Activity. Fragments для реализации переключения между основными окнами приложения. </a:t>
            </a:r>
            <a:endParaRPr sz="3000">
              <a:solidFill>
                <a:srgbClr val="202124"/>
              </a:solidFill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000"/>
              <a:buFont typeface="Times New Roman" panose="02020603050405020304"/>
              <a:buChar char="●"/>
            </a:pPr>
            <a:r>
              <a:rPr lang="en-US" sz="3000">
                <a:solidFill>
                  <a:srgbClr val="202124"/>
                </a:solidFill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Создание интерфейса приложения средствами языка XML. Описание компонентов интерфейса.</a:t>
            </a:r>
            <a:endParaRPr sz="3000">
              <a:solidFill>
                <a:srgbClr val="202124"/>
              </a:solidFill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000"/>
              <a:buFont typeface="Times New Roman" panose="02020603050405020304"/>
              <a:buChar char="●"/>
            </a:pPr>
            <a:r>
              <a:rPr lang="en-US" sz="3000">
                <a:solidFill>
                  <a:srgbClr val="202124"/>
                </a:solidFill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Работа с ресурсами: аудио-файлы, анимация.</a:t>
            </a:r>
            <a:endParaRPr sz="3000">
              <a:solidFill>
                <a:srgbClr val="202124"/>
              </a:solidFill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/>
        </p:nvSpPr>
        <p:spPr>
          <a:xfrm>
            <a:off x="1163394" y="116632"/>
            <a:ext cx="6408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Интерфейс</a:t>
            </a:r>
            <a:endParaRPr sz="60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05" name="Google Shape;305;p38"/>
          <p:cNvSpPr/>
          <p:nvPr/>
        </p:nvSpPr>
        <p:spPr>
          <a:xfrm rot="5400000">
            <a:off x="544650" y="-544656"/>
            <a:ext cx="1043700" cy="2133000"/>
          </a:xfrm>
          <a:prstGeom prst="rtTriangle">
            <a:avLst/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06" name="Google Shape;306;p38"/>
          <p:cNvSpPr/>
          <p:nvPr/>
        </p:nvSpPr>
        <p:spPr>
          <a:xfrm rot="10800000">
            <a:off x="6804300" y="95"/>
            <a:ext cx="2339700" cy="1132200"/>
          </a:xfrm>
          <a:prstGeom prst="rtTriangle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07" name="Google Shape;307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7725" y="1349263"/>
            <a:ext cx="2339700" cy="415946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8"/>
          <p:cNvSpPr txBox="1"/>
          <p:nvPr/>
        </p:nvSpPr>
        <p:spPr>
          <a:xfrm>
            <a:off x="238125" y="5583050"/>
            <a:ext cx="25560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Главный экран при вводе</a:t>
            </a:r>
            <a:endParaRPr sz="27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09" name="Google Shape;309;p3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402150" y="1349263"/>
            <a:ext cx="2339700" cy="415947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8"/>
          <p:cNvSpPr txBox="1"/>
          <p:nvPr/>
        </p:nvSpPr>
        <p:spPr>
          <a:xfrm>
            <a:off x="3476625" y="5810100"/>
            <a:ext cx="2444700" cy="8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Экран словаря</a:t>
            </a:r>
            <a:endParaRPr sz="2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11" name="Google Shape;311;p38"/>
          <p:cNvPicPr preferRelativeResize="0"/>
          <p:nvPr/>
        </p:nvPicPr>
        <p:blipFill>
          <a:blip r:embed="rId3" cstate="screen"/>
          <a:stretch>
            <a:fillRect/>
          </a:stretch>
        </p:blipFill>
        <p:spPr>
          <a:xfrm>
            <a:off x="6481325" y="1349269"/>
            <a:ext cx="2173539" cy="386406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8"/>
          <p:cNvSpPr txBox="1"/>
          <p:nvPr/>
        </p:nvSpPr>
        <p:spPr>
          <a:xfrm>
            <a:off x="6441000" y="5635800"/>
            <a:ext cx="2444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Главный экран при выводе </a:t>
            </a:r>
            <a:endParaRPr sz="27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13" name="Google Shape;313;p38"/>
          <p:cNvPicPr preferRelativeResize="0"/>
          <p:nvPr/>
        </p:nvPicPr>
        <p:blipFill>
          <a:blip r:embed="rId4" cstate="screen"/>
          <a:stretch>
            <a:fillRect/>
          </a:stretch>
        </p:blipFill>
        <p:spPr>
          <a:xfrm>
            <a:off x="6533350" y="2598675"/>
            <a:ext cx="2069500" cy="19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8"/>
          <p:cNvPicPr preferRelativeResize="0"/>
          <p:nvPr/>
        </p:nvPicPr>
        <p:blipFill>
          <a:blip r:embed="rId5" cstate="screen"/>
          <a:stretch>
            <a:fillRect/>
          </a:stretch>
        </p:blipFill>
        <p:spPr>
          <a:xfrm>
            <a:off x="365125" y="2958525"/>
            <a:ext cx="2069500" cy="19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/>
          <p:nvPr/>
        </p:nvSpPr>
        <p:spPr>
          <a:xfrm rot="5400000">
            <a:off x="544650" y="-544656"/>
            <a:ext cx="1043700" cy="2133000"/>
          </a:xfrm>
          <a:prstGeom prst="rtTriangle">
            <a:avLst/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0" name="Google Shape;320;p39"/>
          <p:cNvSpPr/>
          <p:nvPr/>
        </p:nvSpPr>
        <p:spPr>
          <a:xfrm rot="10800000">
            <a:off x="6804300" y="95"/>
            <a:ext cx="2339700" cy="1132200"/>
          </a:xfrm>
          <a:prstGeom prst="rtTriangle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1" name="Google Shape;321;p39"/>
          <p:cNvSpPr txBox="1"/>
          <p:nvPr/>
        </p:nvSpPr>
        <p:spPr>
          <a:xfrm>
            <a:off x="380075" y="1604025"/>
            <a:ext cx="8477700" cy="30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Распознавание речи</a:t>
            </a:r>
            <a:endParaRPr sz="96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/>
          <p:nvPr/>
        </p:nvSpPr>
        <p:spPr>
          <a:xfrm rot="5400000">
            <a:off x="544650" y="-544656"/>
            <a:ext cx="1043700" cy="2133000"/>
          </a:xfrm>
          <a:prstGeom prst="rtTriangle">
            <a:avLst/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7" name="Google Shape;327;p40"/>
          <p:cNvSpPr/>
          <p:nvPr/>
        </p:nvSpPr>
        <p:spPr>
          <a:xfrm rot="10800000">
            <a:off x="6804300" y="95"/>
            <a:ext cx="2339700" cy="1132200"/>
          </a:xfrm>
          <a:prstGeom prst="rtTriangle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8" name="Google Shape;328;p40"/>
          <p:cNvSpPr txBox="1">
            <a:spLocks noGrp="1"/>
          </p:cNvSpPr>
          <p:nvPr>
            <p:ph type="title" idx="4294967295"/>
          </p:nvPr>
        </p:nvSpPr>
        <p:spPr>
          <a:xfrm>
            <a:off x="336025" y="479225"/>
            <a:ext cx="8472000" cy="66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Сравнение систем распознавания</a:t>
            </a:r>
            <a:endParaRPr sz="3600"/>
          </a:p>
        </p:txBody>
      </p:sp>
      <p:graphicFrame>
        <p:nvGraphicFramePr>
          <p:cNvPr id="329" name="Google Shape;329;p40"/>
          <p:cNvGraphicFramePr/>
          <p:nvPr/>
        </p:nvGraphicFramePr>
        <p:xfrm>
          <a:off x="336013" y="1103725"/>
          <a:ext cx="8471975" cy="5514745"/>
        </p:xfrm>
        <a:graphic>
          <a:graphicData uri="http://schemas.openxmlformats.org/drawingml/2006/table">
            <a:tbl>
              <a:tblPr>
                <a:noFill/>
                <a:tableStyleId>{4E540397-842D-46B0-A319-688F05837FA6}</a:tableStyleId>
              </a:tblPr>
              <a:tblGrid>
                <a:gridCol w="2207000"/>
                <a:gridCol w="2088325"/>
                <a:gridCol w="2088325"/>
                <a:gridCol w="2088325"/>
              </a:tblGrid>
              <a:tr h="730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Система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Word Error Rate </a:t>
                      </a:r>
                      <a:r>
                        <a:rPr lang="en-US" sz="2400"/>
                        <a:t>, %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Word Recognition Rate </a:t>
                      </a:r>
                      <a:r>
                        <a:rPr lang="en-US" sz="2400"/>
                        <a:t>, %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Speed Factor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30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HTK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19,8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80,2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1,4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128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CMU Sphinx</a:t>
                      </a:r>
                      <a:endParaRPr sz="2400"/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(pocketsphinx/</a:t>
                      </a:r>
                      <a:endParaRPr sz="2400"/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sphinx4)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21.4/22.7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78.6/77.3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0,5/1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30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Kaldi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6,5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93,5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0,6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30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Julius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23,1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76,9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1,3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30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iAtros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16,1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83,9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2,1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30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RWTH ASR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15,5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84,5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3,8</a:t>
                      </a:r>
                      <a:endParaRPr sz="2400"/>
                    </a:p>
                  </a:txBody>
                  <a:tcPr marL="0" marR="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/>
          <p:nvPr/>
        </p:nvSpPr>
        <p:spPr>
          <a:xfrm rot="5400000">
            <a:off x="544650" y="-544656"/>
            <a:ext cx="1043700" cy="2133000"/>
          </a:xfrm>
          <a:prstGeom prst="rtTriangle">
            <a:avLst/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35" name="Google Shape;335;p41"/>
          <p:cNvSpPr/>
          <p:nvPr/>
        </p:nvSpPr>
        <p:spPr>
          <a:xfrm rot="10800000">
            <a:off x="6804300" y="95"/>
            <a:ext cx="2339700" cy="1132200"/>
          </a:xfrm>
          <a:prstGeom prst="rtTriangle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aphicFrame>
        <p:nvGraphicFramePr>
          <p:cNvPr id="336" name="Google Shape;336;p41"/>
          <p:cNvGraphicFramePr/>
          <p:nvPr/>
        </p:nvGraphicFramePr>
        <p:xfrm>
          <a:off x="152400" y="400275"/>
          <a:ext cx="8991600" cy="1005780"/>
        </p:xfrm>
        <a:graphic>
          <a:graphicData uri="http://schemas.openxmlformats.org/drawingml/2006/table">
            <a:tbl>
              <a:tblPr>
                <a:noFill/>
                <a:tableStyleId>{4E540397-842D-46B0-A319-688F05837FA6}</a:tableStyleId>
              </a:tblPr>
              <a:tblGrid>
                <a:gridCol w="1371200"/>
                <a:gridCol w="7620400"/>
              </a:tblGrid>
              <a:tr h="395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Мел-кепстральные коэффициенты</a:t>
                      </a:r>
                      <a:endParaRPr sz="2800"/>
                    </a:p>
                  </a:txBody>
                  <a:tcPr marL="91425" marR="91425" marT="91425" marB="91425"/>
                </a:tc>
              </a:tr>
              <a:tr h="256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337" name="Google Shape;337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88687" y="1132300"/>
            <a:ext cx="5966626" cy="55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/>
          <p:nvPr/>
        </p:nvSpPr>
        <p:spPr>
          <a:xfrm rot="5400000">
            <a:off x="544650" y="-544656"/>
            <a:ext cx="1043700" cy="2133000"/>
          </a:xfrm>
          <a:prstGeom prst="rtTriangle">
            <a:avLst/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43" name="Google Shape;343;p42"/>
          <p:cNvSpPr/>
          <p:nvPr/>
        </p:nvSpPr>
        <p:spPr>
          <a:xfrm rot="10800000">
            <a:off x="6804300" y="95"/>
            <a:ext cx="2339700" cy="1132200"/>
          </a:xfrm>
          <a:prstGeom prst="rtTriangle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44" name="Google Shape;344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66525" y="250000"/>
            <a:ext cx="5420275" cy="25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91525" y="2771400"/>
            <a:ext cx="7587876" cy="38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/>
          <p:nvPr/>
        </p:nvSpPr>
        <p:spPr>
          <a:xfrm rot="5400000">
            <a:off x="715513" y="-715516"/>
            <a:ext cx="1700810" cy="3131842"/>
          </a:xfrm>
          <a:prstGeom prst="rtTriangle">
            <a:avLst/>
          </a:prstGeom>
          <a:solidFill>
            <a:srgbClr val="C5D8F1"/>
          </a:solidFill>
          <a:ln w="25400" cap="flat" cmpd="sng">
            <a:solidFill>
              <a:srgbClr val="C5D8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8" name="Google Shape;138;p26"/>
          <p:cNvSpPr/>
          <p:nvPr/>
        </p:nvSpPr>
        <p:spPr>
          <a:xfrm rot="10800000">
            <a:off x="6156175" y="0"/>
            <a:ext cx="2985395" cy="1412776"/>
          </a:xfrm>
          <a:prstGeom prst="rtTriangle">
            <a:avLst/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1111250" y="301625"/>
            <a:ext cx="7128000" cy="14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Актуальность и новизна</a:t>
            </a:r>
            <a:endParaRPr sz="4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endParaRPr sz="3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1440225" y="1622900"/>
            <a:ext cx="66738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· </a:t>
            </a:r>
            <a:r>
              <a:rPr lang="en-US" sz="3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в автошколе глухим и слабослышащим трудно общаться с инструктором по вождению</a:t>
            </a:r>
            <a:endParaRPr lang="en-US" sz="3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1440225" y="3574725"/>
            <a:ext cx="7231200" cy="18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· </a:t>
            </a:r>
            <a:r>
              <a:rPr lang="en-US" sz="3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студент автошколы во время движения</a:t>
            </a:r>
            <a:endParaRPr sz="3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понимает указания преподавателя с большой задержкой</a:t>
            </a:r>
            <a:endParaRPr sz="3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/>
          <p:nvPr/>
        </p:nvSpPr>
        <p:spPr>
          <a:xfrm rot="5400000">
            <a:off x="544650" y="-544656"/>
            <a:ext cx="1043700" cy="2133000"/>
          </a:xfrm>
          <a:prstGeom prst="rtTriangle">
            <a:avLst/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51" name="Google Shape;351;p43"/>
          <p:cNvSpPr/>
          <p:nvPr/>
        </p:nvSpPr>
        <p:spPr>
          <a:xfrm rot="10800000">
            <a:off x="6804300" y="95"/>
            <a:ext cx="2339700" cy="1132200"/>
          </a:xfrm>
          <a:prstGeom prst="rtTriangle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52" name="Google Shape;352;p43"/>
          <p:cNvSpPr txBox="1"/>
          <p:nvPr/>
        </p:nvSpPr>
        <p:spPr>
          <a:xfrm>
            <a:off x="1437700" y="479225"/>
            <a:ext cx="5965500" cy="1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Акустическое моделирование</a:t>
            </a:r>
            <a:endParaRPr sz="3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Скрытые марковские модели</a:t>
            </a:r>
            <a:endParaRPr sz="35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53" name="Google Shape;353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09300" y="1854575"/>
            <a:ext cx="6525376" cy="49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4"/>
          <p:cNvSpPr/>
          <p:nvPr/>
        </p:nvSpPr>
        <p:spPr>
          <a:xfrm rot="5400000">
            <a:off x="544650" y="-544656"/>
            <a:ext cx="1043700" cy="2133000"/>
          </a:xfrm>
          <a:prstGeom prst="rtTriangle">
            <a:avLst/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59" name="Google Shape;359;p44"/>
          <p:cNvSpPr/>
          <p:nvPr/>
        </p:nvSpPr>
        <p:spPr>
          <a:xfrm rot="10800000">
            <a:off x="6804300" y="95"/>
            <a:ext cx="2339700" cy="1132200"/>
          </a:xfrm>
          <a:prstGeom prst="rtTriangle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60" name="Google Shape;360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60985" y="2148205"/>
            <a:ext cx="4179570" cy="307086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4"/>
          <p:cNvSpPr txBox="1"/>
          <p:nvPr/>
        </p:nvSpPr>
        <p:spPr>
          <a:xfrm>
            <a:off x="739775" y="869950"/>
            <a:ext cx="5023485" cy="11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Языковое моделирование</a:t>
            </a:r>
            <a:endParaRPr sz="35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Google Shape;361;p44"/>
          <p:cNvSpPr txBox="1"/>
          <p:nvPr/>
        </p:nvSpPr>
        <p:spPr>
          <a:xfrm>
            <a:off x="6107430" y="957580"/>
            <a:ext cx="2641600" cy="842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5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JSGF</a:t>
            </a:r>
            <a:endParaRPr lang="en-US" altLang="en-US" sz="3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685030" y="2320290"/>
            <a:ext cx="414464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>
                <a:latin typeface="Consolas" panose="020B0609020204030204" charset="0"/>
                <a:cs typeface="Consolas" panose="020B0609020204030204" charset="0"/>
              </a:rPr>
              <a:t>#JSGF V1.0;</a:t>
            </a:r>
            <a:endParaRPr lang="en-US" sz="1800">
              <a:latin typeface="Consolas" panose="020B0609020204030204" charset="0"/>
              <a:cs typeface="Consolas" panose="020B0609020204030204" charset="0"/>
            </a:endParaRPr>
          </a:p>
          <a:p>
            <a:endParaRPr lang="en-US" sz="18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sz="1800">
                <a:latin typeface="Consolas" panose="020B0609020204030204" charset="0"/>
                <a:cs typeface="Consolas" panose="020B0609020204030204" charset="0"/>
              </a:rPr>
              <a:t>grammar car;</a:t>
            </a:r>
            <a:endParaRPr lang="en-US" sz="1800">
              <a:latin typeface="Consolas" panose="020B0609020204030204" charset="0"/>
              <a:cs typeface="Consolas" panose="020B0609020204030204" charset="0"/>
            </a:endParaRPr>
          </a:p>
          <a:p>
            <a:endParaRPr lang="en-US" sz="180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sz="1800">
                <a:latin typeface="Consolas" panose="020B0609020204030204" charset="0"/>
                <a:cs typeface="Consolas" panose="020B0609020204030204" charset="0"/>
              </a:rPr>
              <a:t>public &lt;item&gt; =  поворот направо | тормоз | поворот налево | газ | автомобиль;</a:t>
            </a:r>
            <a:endParaRPr lang="en-US" sz="1800"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/>
          <p:nvPr/>
        </p:nvSpPr>
        <p:spPr>
          <a:xfrm>
            <a:off x="0" y="4725144"/>
            <a:ext cx="1043700" cy="2133000"/>
          </a:xfrm>
          <a:prstGeom prst="rtTriangle">
            <a:avLst/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8" name="Google Shape;368;p45"/>
          <p:cNvSpPr/>
          <p:nvPr/>
        </p:nvSpPr>
        <p:spPr>
          <a:xfrm rot="10800000">
            <a:off x="6804300" y="12"/>
            <a:ext cx="2339700" cy="836700"/>
          </a:xfrm>
          <a:prstGeom prst="rtTriangle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9" name="Google Shape;369;p45"/>
          <p:cNvSpPr/>
          <p:nvPr/>
        </p:nvSpPr>
        <p:spPr>
          <a:xfrm rot="-5400000">
            <a:off x="6903206" y="4617150"/>
            <a:ext cx="1556700" cy="2925000"/>
          </a:xfrm>
          <a:prstGeom prst="rtTriangle">
            <a:avLst/>
          </a:prstGeom>
          <a:solidFill>
            <a:srgbClr val="C5D8F1"/>
          </a:solidFill>
          <a:ln w="25400" cap="flat" cmpd="sng">
            <a:solidFill>
              <a:srgbClr val="C5D8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1" name="Google Shape;361;p44"/>
          <p:cNvSpPr txBox="1"/>
          <p:nvPr/>
        </p:nvSpPr>
        <p:spPr>
          <a:xfrm>
            <a:off x="1043940" y="836930"/>
            <a:ext cx="8316595" cy="71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ru-RU" altLang="en-US" sz="35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Тестирование точности распознавания</a:t>
            </a:r>
            <a:endParaRPr lang="ru-RU" altLang="en-US" sz="3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0" name="Text Box 99"/>
          <p:cNvSpPr txBox="1"/>
          <p:nvPr/>
        </p:nvSpPr>
        <p:spPr>
          <a:xfrm>
            <a:off x="1278890" y="1683385"/>
            <a:ext cx="7312660" cy="3969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en-US" b="0">
                <a:latin typeface="Consolas" panose="020B0609020204030204" charset="0"/>
                <a:cs typeface="Consolas" panose="020B0609020204030204" charset="0"/>
              </a:rPr>
              <a:t>автомобиль; включи; включите; выжми; выключите; газ; до перекрестка; дорога; дорожный знак; едьте прямо; задний ход; запрещено; можно; нажми; налево; направо; начинайте движение; не сдал; не торопитесь; нейтралка; нельзя; необозначенный; нерегулируемый; нужно; обозначенный; остановись; остановка; отпусти; педали; перекрёсток; пешеходный переход; побыстрее; поворот; поворотник; поехали; помедленнее; после перекрёстка; посмотрите внимательно; притормозите; прямо; разворот; разрешено; регулируемый; светофор; сдал; сделайте разворот; смотрите на дорогу; спокойно; сцепление; тормоз; фары</a:t>
            </a:r>
            <a:endParaRPr lang="en-US" b="0">
              <a:latin typeface="Consolas" panose="020B0609020204030204" charset="0"/>
              <a:cs typeface="Consolas" panose="020B0609020204030204" charset="0"/>
            </a:endParaRPr>
          </a:p>
          <a:p>
            <a:pPr marL="0" indent="0" algn="l"/>
            <a:r>
              <a:rPr lang="en-US" b="0">
                <a:solidFill>
                  <a:srgbClr val="C4A000"/>
                </a:solidFill>
                <a:latin typeface="Consolas" panose="020B0609020204030204" charset="0"/>
                <a:cs typeface="Consolas" panose="020B0609020204030204" charset="0"/>
              </a:rPr>
              <a:t>сдал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автомобиль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включи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включите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выжми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CC0000"/>
                </a:solidFill>
                <a:latin typeface="Consolas" panose="020B0609020204030204" charset="0"/>
                <a:cs typeface="Consolas" panose="020B0609020204030204" charset="0"/>
              </a:rPr>
              <a:t>blank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газ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до перекрестка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дорога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ru-RU" alt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до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рожный знак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едьте прямо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задний ход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запрещено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можно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нажми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налево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направо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начинайте движение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не сдал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не торопитесь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нейтралка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нельзя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необозначенный; нерегулируемый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нужно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обозначенный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остановись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CC0000"/>
                </a:solidFill>
                <a:latin typeface="Consolas" panose="020B0609020204030204" charset="0"/>
                <a:cs typeface="Consolas" panose="020B0609020204030204" charset="0"/>
              </a:rPr>
              <a:t>blank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отпусти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педали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перекрёсток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пешеходный переход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CC0000"/>
                </a:solidFill>
                <a:latin typeface="Consolas" panose="020B0609020204030204" charset="0"/>
                <a:cs typeface="Consolas" panose="020B0609020204030204" charset="0"/>
              </a:rPr>
              <a:t>сцепление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поворот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поворотник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поехали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помедленнее; </a:t>
            </a:r>
            <a:r>
              <a:rPr lang="en-US" b="0">
                <a:solidFill>
                  <a:srgbClr val="CC0000"/>
                </a:solidFill>
                <a:latin typeface="Consolas" panose="020B0609020204030204" charset="0"/>
                <a:cs typeface="Consolas" panose="020B0609020204030204" charset="0"/>
              </a:rPr>
              <a:t>газ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C4A000"/>
                </a:solidFill>
                <a:latin typeface="Consolas" panose="020B0609020204030204" charset="0"/>
                <a:cs typeface="Consolas" panose="020B0609020204030204" charset="0"/>
              </a:rPr>
              <a:t>газ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посмотрите внимательно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притормозите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прямо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C4A000"/>
                </a:solidFill>
                <a:latin typeface="Consolas" panose="020B0609020204030204" charset="0"/>
                <a:cs typeface="Consolas" panose="020B0609020204030204" charset="0"/>
              </a:rPr>
              <a:t>фары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разворот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CC0000"/>
                </a:solidFill>
                <a:latin typeface="Consolas" panose="020B0609020204030204" charset="0"/>
                <a:cs typeface="Consolas" panose="020B0609020204030204" charset="0"/>
              </a:rPr>
              <a:t>разрешено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регулируемый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светофор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сдал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сделайте разворот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смотрите на дорогу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CC0000"/>
                </a:solidFill>
                <a:latin typeface="Consolas" panose="020B0609020204030204" charset="0"/>
                <a:cs typeface="Consolas" panose="020B0609020204030204" charset="0"/>
              </a:rPr>
              <a:t>blank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сцепление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тормоз</a:t>
            </a:r>
            <a:r>
              <a:rPr lang="en-US" b="0">
                <a:latin typeface="Consolas" panose="020B0609020204030204" charset="0"/>
                <a:cs typeface="Consolas" panose="020B0609020204030204" charset="0"/>
              </a:rPr>
              <a:t>; </a:t>
            </a:r>
            <a:r>
              <a:rPr lang="en-US" b="0">
                <a:solidFill>
                  <a:srgbClr val="4E9A06"/>
                </a:solidFill>
                <a:latin typeface="Consolas" panose="020B0609020204030204" charset="0"/>
                <a:cs typeface="Consolas" panose="020B0609020204030204" charset="0"/>
              </a:rPr>
              <a:t>фары</a:t>
            </a:r>
            <a:endParaRPr lang="en-US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8" name="Sergey_test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262120" y="3119120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5"/>
          <p:cNvSpPr txBox="1"/>
          <p:nvPr/>
        </p:nvSpPr>
        <p:spPr>
          <a:xfrm>
            <a:off x="899592" y="116632"/>
            <a:ext cx="6672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Аналоги</a:t>
            </a:r>
            <a:endParaRPr sz="60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7" name="Google Shape;367;p45"/>
          <p:cNvSpPr/>
          <p:nvPr/>
        </p:nvSpPr>
        <p:spPr>
          <a:xfrm>
            <a:off x="0" y="4725144"/>
            <a:ext cx="1043700" cy="2133000"/>
          </a:xfrm>
          <a:prstGeom prst="rtTriangle">
            <a:avLst/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8" name="Google Shape;368;p45"/>
          <p:cNvSpPr/>
          <p:nvPr/>
        </p:nvSpPr>
        <p:spPr>
          <a:xfrm rot="10800000">
            <a:off x="6804300" y="12"/>
            <a:ext cx="2339700" cy="836700"/>
          </a:xfrm>
          <a:prstGeom prst="rtTriangle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9" name="Google Shape;369;p45"/>
          <p:cNvSpPr/>
          <p:nvPr/>
        </p:nvSpPr>
        <p:spPr>
          <a:xfrm rot="-5400000">
            <a:off x="6903206" y="4617150"/>
            <a:ext cx="1556700" cy="2925000"/>
          </a:xfrm>
          <a:prstGeom prst="rtTriangle">
            <a:avLst/>
          </a:prstGeom>
          <a:solidFill>
            <a:srgbClr val="C5D8F1"/>
          </a:solidFill>
          <a:ln w="25400" cap="flat" cmpd="sng">
            <a:solidFill>
              <a:srgbClr val="C5D8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70" name="Google Shape;370;p45"/>
          <p:cNvPicPr preferRelativeResize="0"/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1949844" y="2276872"/>
            <a:ext cx="4572008" cy="1121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5" descr="Картинки по запросу &quot;Сурдофон&quot;&quot;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219624" y="4077072"/>
            <a:ext cx="4032448" cy="80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6"/>
          <p:cNvSpPr txBox="1"/>
          <p:nvPr/>
        </p:nvSpPr>
        <p:spPr>
          <a:xfrm>
            <a:off x="227700" y="301575"/>
            <a:ext cx="8688600" cy="14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Чем отличается приложение от аналогов?</a:t>
            </a:r>
            <a:endParaRPr sz="4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7" name="Google Shape;377;p46"/>
          <p:cNvSpPr/>
          <p:nvPr/>
        </p:nvSpPr>
        <p:spPr>
          <a:xfrm>
            <a:off x="0" y="4725144"/>
            <a:ext cx="1043608" cy="2132856"/>
          </a:xfrm>
          <a:prstGeom prst="rtTriangle">
            <a:avLst/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8" name="Google Shape;378;p46"/>
          <p:cNvSpPr/>
          <p:nvPr/>
        </p:nvSpPr>
        <p:spPr>
          <a:xfrm rot="10800000">
            <a:off x="6804248" y="0"/>
            <a:ext cx="2339752" cy="836712"/>
          </a:xfrm>
          <a:prstGeom prst="rtTriangle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9" name="Google Shape;379;p46"/>
          <p:cNvSpPr/>
          <p:nvPr/>
        </p:nvSpPr>
        <p:spPr>
          <a:xfrm rot="-5400000">
            <a:off x="6903132" y="4617132"/>
            <a:ext cx="1556792" cy="2924944"/>
          </a:xfrm>
          <a:prstGeom prst="rtTriangle">
            <a:avLst/>
          </a:prstGeom>
          <a:solidFill>
            <a:srgbClr val="C5D8F1"/>
          </a:solidFill>
          <a:ln w="25400" cap="flat" cmpd="sng">
            <a:solidFill>
              <a:srgbClr val="C5D8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80" name="Google Shape;380;p46"/>
          <p:cNvSpPr txBox="1"/>
          <p:nvPr/>
        </p:nvSpPr>
        <p:spPr>
          <a:xfrm>
            <a:off x="-793066" y="1561549"/>
            <a:ext cx="7182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6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- Не  нужен интернет</a:t>
            </a:r>
            <a:endParaRPr sz="3600"/>
          </a:p>
        </p:txBody>
      </p:sp>
      <p:sp>
        <p:nvSpPr>
          <p:cNvPr id="381" name="Google Shape;381;p46"/>
          <p:cNvSpPr txBox="1"/>
          <p:nvPr/>
        </p:nvSpPr>
        <p:spPr>
          <a:xfrm>
            <a:off x="556350" y="2213246"/>
            <a:ext cx="6984900" cy="3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6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- Переводит пословно,</a:t>
            </a:r>
            <a:endParaRPr sz="36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а не целыми фразами,</a:t>
            </a:r>
            <a:endParaRPr sz="36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что увеличивает скорость</a:t>
            </a:r>
            <a:endParaRPr sz="36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распознавания человеком</a:t>
            </a:r>
            <a:endParaRPr sz="36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82" name="Google Shape;382;p46"/>
          <p:cNvSpPr txBox="1"/>
          <p:nvPr/>
        </p:nvSpPr>
        <p:spPr>
          <a:xfrm>
            <a:off x="556350" y="4840675"/>
            <a:ext cx="6787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Calibri" panose="020F0502020204030204"/>
              <a:buChar char="-"/>
            </a:pPr>
            <a:r>
              <a:rPr lang="en-US" sz="36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Целевой словарь снижает размер приложения и увеличивает скорость работы</a:t>
            </a:r>
            <a:endParaRPr sz="36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7"/>
          <p:cNvSpPr txBox="1"/>
          <p:nvPr/>
        </p:nvSpPr>
        <p:spPr>
          <a:xfrm>
            <a:off x="4884950" y="929050"/>
            <a:ext cx="4057500" cy="1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88" name="Google Shape;388;p47"/>
          <p:cNvSpPr/>
          <p:nvPr/>
        </p:nvSpPr>
        <p:spPr>
          <a:xfrm rot="10800000">
            <a:off x="6804248" y="0"/>
            <a:ext cx="2339752" cy="836712"/>
          </a:xfrm>
          <a:prstGeom prst="rtTriangle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89" name="Google Shape;389;p47"/>
          <p:cNvSpPr/>
          <p:nvPr/>
        </p:nvSpPr>
        <p:spPr>
          <a:xfrm rot="-5400000">
            <a:off x="7224050" y="4938000"/>
            <a:ext cx="915000" cy="2925000"/>
          </a:xfrm>
          <a:prstGeom prst="rtTriangle">
            <a:avLst/>
          </a:prstGeom>
          <a:solidFill>
            <a:srgbClr val="C5D8F1"/>
          </a:solidFill>
          <a:ln w="25400" cap="flat" cmpd="sng">
            <a:solidFill>
              <a:srgbClr val="C5D8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90" name="Google Shape;390;p47"/>
          <p:cNvSpPr txBox="1"/>
          <p:nvPr/>
        </p:nvSpPr>
        <p:spPr>
          <a:xfrm>
            <a:off x="669950" y="214325"/>
            <a:ext cx="8272500" cy="9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Результаты работы над проектом:</a:t>
            </a:r>
            <a:endParaRPr sz="4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91" name="Google Shape;391;p47"/>
          <p:cNvSpPr txBox="1"/>
          <p:nvPr/>
        </p:nvSpPr>
        <p:spPr>
          <a:xfrm>
            <a:off x="603250" y="929050"/>
            <a:ext cx="8272500" cy="56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Font typeface="Calibri" panose="020F0502020204030204"/>
              <a:buChar char="●"/>
            </a:pPr>
            <a:r>
              <a:rPr lang="en-US" sz="26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Знакомство с проблемой, с которой сталкиваются глухонемые учащиеся в автошколах.</a:t>
            </a:r>
            <a:endParaRPr sz="26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Font typeface="Calibri" panose="020F0502020204030204"/>
              <a:buChar char="●"/>
            </a:pPr>
            <a:r>
              <a:rPr lang="en-US" sz="26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Изучение различных вариантов существующих технологий и подбор соответствующего стека.</a:t>
            </a:r>
            <a:endParaRPr sz="26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Font typeface="Calibri" panose="020F0502020204030204"/>
              <a:buChar char="●"/>
            </a:pPr>
            <a:r>
              <a:rPr lang="en-US" sz="26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Разработка интерфейса приложения с базовым функционалом. Помощь в составлении целевого словаря, а также организация его хранения.</a:t>
            </a:r>
            <a:endParaRPr sz="26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Font typeface="Calibri" panose="020F0502020204030204"/>
              <a:buChar char="●"/>
            </a:pPr>
            <a:r>
              <a:rPr lang="en-US" sz="26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Изучение принципов создания анимации и применение их для реализации собственной анимации. </a:t>
            </a:r>
            <a:endParaRPr sz="26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Font typeface="Calibri" panose="020F0502020204030204"/>
              <a:buChar char="●"/>
            </a:pPr>
            <a:r>
              <a:rPr lang="en-US" sz="26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Работа с библиотекой для голосового распознавания. Создание акустической модели. Интеграция ее в приложение. </a:t>
            </a:r>
            <a:endParaRPr sz="26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Font typeface="Calibri" panose="020F0502020204030204"/>
              <a:buChar char="●"/>
            </a:pPr>
            <a:r>
              <a:rPr lang="en-US" sz="26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Создание прототипа анимации лица.</a:t>
            </a:r>
            <a:endParaRPr sz="26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8"/>
          <p:cNvSpPr txBox="1"/>
          <p:nvPr/>
        </p:nvSpPr>
        <p:spPr>
          <a:xfrm>
            <a:off x="4884950" y="929050"/>
            <a:ext cx="4057500" cy="1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97" name="Google Shape;397;p48"/>
          <p:cNvSpPr/>
          <p:nvPr/>
        </p:nvSpPr>
        <p:spPr>
          <a:xfrm rot="10800000">
            <a:off x="6804300" y="12"/>
            <a:ext cx="2339700" cy="836700"/>
          </a:xfrm>
          <a:prstGeom prst="rtTriangle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98" name="Google Shape;398;p48"/>
          <p:cNvSpPr/>
          <p:nvPr/>
        </p:nvSpPr>
        <p:spPr>
          <a:xfrm rot="-5400000">
            <a:off x="7224050" y="4938000"/>
            <a:ext cx="915000" cy="2925000"/>
          </a:xfrm>
          <a:prstGeom prst="rtTriangle">
            <a:avLst/>
          </a:prstGeom>
          <a:solidFill>
            <a:srgbClr val="C5D8F1"/>
          </a:solidFill>
          <a:ln w="25400" cap="flat" cmpd="sng">
            <a:solidFill>
              <a:srgbClr val="C5D8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99" name="Google Shape;399;p48"/>
          <p:cNvSpPr txBox="1"/>
          <p:nvPr/>
        </p:nvSpPr>
        <p:spPr>
          <a:xfrm>
            <a:off x="669950" y="214325"/>
            <a:ext cx="8272500" cy="16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Мероприятия, где представлялся проект:</a:t>
            </a:r>
            <a:endParaRPr sz="4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00" name="Google Shape;400;p48"/>
          <p:cNvSpPr txBox="1"/>
          <p:nvPr/>
        </p:nvSpPr>
        <p:spPr>
          <a:xfrm>
            <a:off x="603250" y="2016125"/>
            <a:ext cx="8272500" cy="20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Calibri" panose="020F0502020204030204"/>
              <a:buAutoNum type="arabicPeriod"/>
            </a:pPr>
            <a:r>
              <a:rPr lang="en-US" sz="34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Хакатон по теме “Цифровой двойник”</a:t>
            </a:r>
            <a:endParaRPr sz="34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2. HACKATHON: FROM IPT TO IPO</a:t>
            </a:r>
            <a:endParaRPr sz="36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9"/>
          <p:cNvSpPr txBox="1"/>
          <p:nvPr/>
        </p:nvSpPr>
        <p:spPr>
          <a:xfrm>
            <a:off x="998800" y="2276875"/>
            <a:ext cx="6736200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СПАСИБО</a:t>
            </a:r>
            <a:endParaRPr lang="en-US" sz="60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ЗА</a:t>
            </a:r>
            <a:endParaRPr lang="en-US" sz="60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ВНИМАНИЕ!</a:t>
            </a:r>
            <a:endParaRPr lang="en-US" sz="60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06" name="Google Shape;406;p49"/>
          <p:cNvSpPr/>
          <p:nvPr/>
        </p:nvSpPr>
        <p:spPr>
          <a:xfrm rot="5400000">
            <a:off x="1408720" y="-1407992"/>
            <a:ext cx="1691680" cy="4509120"/>
          </a:xfrm>
          <a:prstGeom prst="rtTriangle">
            <a:avLst/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07" name="Google Shape;407;p49"/>
          <p:cNvSpPr/>
          <p:nvPr/>
        </p:nvSpPr>
        <p:spPr>
          <a:xfrm rot="-5400000">
            <a:off x="6644937" y="4365104"/>
            <a:ext cx="3140968" cy="1844824"/>
          </a:xfrm>
          <a:prstGeom prst="rtTriangle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08" name="Google Shape;408;p49"/>
          <p:cNvSpPr/>
          <p:nvPr/>
        </p:nvSpPr>
        <p:spPr>
          <a:xfrm rot="10800000">
            <a:off x="6084168" y="0"/>
            <a:ext cx="3059832" cy="2276872"/>
          </a:xfrm>
          <a:prstGeom prst="rtTriangle">
            <a:avLst/>
          </a:prstGeom>
          <a:solidFill>
            <a:srgbClr val="C5D8F1"/>
          </a:solidFill>
          <a:ln w="25400" cap="flat" cmpd="sng">
            <a:solidFill>
              <a:srgbClr val="C5D8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/>
        </p:nvSpPr>
        <p:spPr>
          <a:xfrm>
            <a:off x="778878" y="2099550"/>
            <a:ext cx="8623800" cy="6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“Скорость</a:t>
            </a:r>
            <a:r>
              <a:rPr lang="en-US" sz="3600"/>
              <a:t> </a:t>
            </a:r>
            <a:r>
              <a:rPr lang="en-US" sz="36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распознавания</a:t>
            </a:r>
            <a:r>
              <a:rPr lang="en-US" sz="3600"/>
              <a:t> </a:t>
            </a:r>
            <a:r>
              <a:rPr lang="en-US" sz="36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жестов</a:t>
            </a:r>
            <a:endParaRPr sz="36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глухими</a:t>
            </a:r>
            <a:r>
              <a:rPr lang="en-US" sz="3600"/>
              <a:t> </a:t>
            </a:r>
            <a:r>
              <a:rPr lang="en-US" sz="36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выше скорости распознавания текста”</a:t>
            </a:r>
            <a:endParaRPr sz="36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(с) Елена, слабослышащая, преподаёт у глухих</a:t>
            </a:r>
            <a:endParaRPr sz="30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в автошколе, для которой мы делаем проект</a:t>
            </a:r>
            <a:endParaRPr sz="30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7" name="Google Shape;147;p27"/>
          <p:cNvSpPr/>
          <p:nvPr/>
        </p:nvSpPr>
        <p:spPr>
          <a:xfrm rot="5400000">
            <a:off x="1408720" y="-1408721"/>
            <a:ext cx="1691680" cy="4509120"/>
          </a:xfrm>
          <a:prstGeom prst="rtTriangle">
            <a:avLst/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7"/>
          <p:cNvSpPr/>
          <p:nvPr/>
        </p:nvSpPr>
        <p:spPr>
          <a:xfrm rot="10800000">
            <a:off x="5436096" y="0"/>
            <a:ext cx="3707904" cy="1844824"/>
          </a:xfrm>
          <a:prstGeom prst="rtTriangle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-8959" y="3933056"/>
            <a:ext cx="2232248" cy="2924944"/>
          </a:xfrm>
          <a:prstGeom prst="rtTriangle">
            <a:avLst/>
          </a:prstGeom>
          <a:solidFill>
            <a:srgbClr val="C5D8F1"/>
          </a:solidFill>
          <a:ln w="25400" cap="flat" cmpd="sng">
            <a:solidFill>
              <a:srgbClr val="C5D8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2134300" y="916050"/>
            <a:ext cx="5361000" cy="1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Зачем нужна анимация?</a:t>
            </a:r>
            <a:endParaRPr sz="36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828678" y="1517484"/>
            <a:ext cx="5767480" cy="576748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/>
          <p:nvPr/>
        </p:nvSpPr>
        <p:spPr>
          <a:xfrm rot="5400000">
            <a:off x="1039550" y="-1039553"/>
            <a:ext cx="1052735" cy="3131842"/>
          </a:xfrm>
          <a:prstGeom prst="rtTriangle">
            <a:avLst/>
          </a:prstGeom>
          <a:solidFill>
            <a:srgbClr val="C5D8F1"/>
          </a:solidFill>
          <a:ln w="25400" cap="flat" cmpd="sng">
            <a:solidFill>
              <a:srgbClr val="C5D8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7" name="Google Shape;157;p28"/>
          <p:cNvSpPr/>
          <p:nvPr/>
        </p:nvSpPr>
        <p:spPr>
          <a:xfrm rot="10800000">
            <a:off x="7270206" y="0"/>
            <a:ext cx="1871363" cy="2060848"/>
          </a:xfrm>
          <a:prstGeom prst="rtTriangle">
            <a:avLst/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158650" y="613050"/>
            <a:ext cx="56610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Приложение для</a:t>
            </a:r>
            <a:endParaRPr lang="en-US" sz="36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перевода устной речи</a:t>
            </a:r>
            <a:endParaRPr lang="en-US" sz="36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в русский язык жестов</a:t>
            </a:r>
            <a:endParaRPr lang="en-US" sz="36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endParaRPr sz="3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764704" y="1904592"/>
            <a:ext cx="9144000" cy="4691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63444" y="2417005"/>
            <a:ext cx="2232248" cy="396843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/>
          <p:nvPr/>
        </p:nvSpPr>
        <p:spPr>
          <a:xfrm>
            <a:off x="6159589" y="3372317"/>
            <a:ext cx="1296000" cy="360000"/>
          </a:xfrm>
          <a:prstGeom prst="rect">
            <a:avLst/>
          </a:prstGeom>
          <a:solidFill>
            <a:srgbClr val="FFFFDD"/>
          </a:solidFill>
          <a:ln w="25400" cap="flat" cmpd="sng">
            <a:solidFill>
              <a:srgbClr val="FFFF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CC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6345128" y="3367674"/>
            <a:ext cx="9250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Привет</a:t>
            </a: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4" cstate="screen"/>
          <a:stretch>
            <a:fillRect/>
          </a:stretch>
        </p:blipFill>
        <p:spPr>
          <a:xfrm>
            <a:off x="5819650" y="3737000"/>
            <a:ext cx="1976050" cy="19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/>
        </p:nvSpPr>
        <p:spPr>
          <a:xfrm>
            <a:off x="774025" y="230050"/>
            <a:ext cx="8117100" cy="8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РЕШЕНИЕ:</a:t>
            </a:r>
            <a:endParaRPr sz="4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9" name="Google Shape;169;p29"/>
          <p:cNvSpPr/>
          <p:nvPr/>
        </p:nvSpPr>
        <p:spPr>
          <a:xfrm rot="5400000">
            <a:off x="531411" y="-526069"/>
            <a:ext cx="898823" cy="1950964"/>
          </a:xfrm>
          <a:prstGeom prst="rtTriangle">
            <a:avLst/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0" name="Google Shape;170;p29"/>
          <p:cNvSpPr/>
          <p:nvPr/>
        </p:nvSpPr>
        <p:spPr>
          <a:xfrm>
            <a:off x="5099" y="5503540"/>
            <a:ext cx="822485" cy="1354460"/>
          </a:xfrm>
          <a:prstGeom prst="rtTriangle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1" cstate="screen"/>
          <a:stretch>
            <a:fillRect/>
          </a:stretch>
        </p:blipFill>
        <p:spPr>
          <a:xfrm>
            <a:off x="804025" y="1001963"/>
            <a:ext cx="7535974" cy="515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 rot="-5400000">
            <a:off x="7267736" y="4981736"/>
            <a:ext cx="2708920" cy="1043608"/>
          </a:xfrm>
          <a:prstGeom prst="rtTriangle">
            <a:avLst/>
          </a:prstGeom>
          <a:solidFill>
            <a:srgbClr val="C5D8F1"/>
          </a:solidFill>
          <a:ln w="25400" cap="flat" cmpd="sng">
            <a:solidFill>
              <a:srgbClr val="C5D8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422900" y="1191900"/>
            <a:ext cx="65001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Мы используем распознавание речи, </a:t>
            </a:r>
            <a:endParaRPr sz="30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по полученным данным показываем</a:t>
            </a:r>
            <a:endParaRPr sz="30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анимацию жестов, записанных заранее</a:t>
            </a:r>
            <a:endParaRPr sz="30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с помощью захвата движений (MOCAP)</a:t>
            </a:r>
            <a:endParaRPr sz="30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реального человека</a:t>
            </a:r>
            <a:endParaRPr sz="30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/>
        </p:nvSpPr>
        <p:spPr>
          <a:xfrm>
            <a:off x="1122919" y="7"/>
            <a:ext cx="6408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Архитектура</a:t>
            </a:r>
            <a:endParaRPr sz="60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9" name="Google Shape;179;p30"/>
          <p:cNvSpPr/>
          <p:nvPr/>
        </p:nvSpPr>
        <p:spPr>
          <a:xfrm>
            <a:off x="0" y="4725144"/>
            <a:ext cx="1043700" cy="2133000"/>
          </a:xfrm>
          <a:prstGeom prst="rtTriangle">
            <a:avLst/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30"/>
          <p:cNvSpPr/>
          <p:nvPr/>
        </p:nvSpPr>
        <p:spPr>
          <a:xfrm rot="10800000">
            <a:off x="6804248" y="0"/>
            <a:ext cx="2339752" cy="1132295"/>
          </a:xfrm>
          <a:prstGeom prst="rtTriangle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1" cstate="screen"/>
          <a:stretch>
            <a:fillRect/>
          </a:stretch>
        </p:blipFill>
        <p:spPr>
          <a:xfrm>
            <a:off x="3754751" y="2075550"/>
            <a:ext cx="1858750" cy="21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2" cstate="screen"/>
          <a:stretch>
            <a:fillRect/>
          </a:stretch>
        </p:blipFill>
        <p:spPr>
          <a:xfrm>
            <a:off x="6971863" y="4786048"/>
            <a:ext cx="2004500" cy="20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3" cstate="screen"/>
          <a:stretch>
            <a:fillRect/>
          </a:stretch>
        </p:blipFill>
        <p:spPr>
          <a:xfrm>
            <a:off x="3681876" y="5178300"/>
            <a:ext cx="2004499" cy="95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4" cstate="screen"/>
          <a:stretch>
            <a:fillRect/>
          </a:stretch>
        </p:blipFill>
        <p:spPr>
          <a:xfrm>
            <a:off x="7093700" y="942775"/>
            <a:ext cx="1440300" cy="14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/>
        </p:nvSpPr>
        <p:spPr>
          <a:xfrm>
            <a:off x="6971863" y="687100"/>
            <a:ext cx="2179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Веб-камера</a:t>
            </a:r>
            <a:endParaRPr sz="24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6" name="Google Shape;186;p30"/>
          <p:cNvSpPr/>
          <p:nvPr/>
        </p:nvSpPr>
        <p:spPr>
          <a:xfrm>
            <a:off x="7768350" y="2612825"/>
            <a:ext cx="212400" cy="69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7" name="Google Shape;187;p30"/>
          <p:cNvSpPr/>
          <p:nvPr/>
        </p:nvSpPr>
        <p:spPr>
          <a:xfrm rot="10800000" flipH="1">
            <a:off x="7768350" y="4257722"/>
            <a:ext cx="212400" cy="73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" name="Google Shape;188;p30"/>
          <p:cNvSpPr/>
          <p:nvPr/>
        </p:nvSpPr>
        <p:spPr>
          <a:xfrm rot="2513209">
            <a:off x="6222198" y="3667945"/>
            <a:ext cx="394511" cy="158041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" name="Google Shape;189;p30"/>
          <p:cNvSpPr txBox="1"/>
          <p:nvPr/>
        </p:nvSpPr>
        <p:spPr>
          <a:xfrm>
            <a:off x="3611075" y="6128350"/>
            <a:ext cx="2437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Целевой словарь</a:t>
            </a:r>
            <a:endParaRPr sz="24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6804250" y="6223150"/>
            <a:ext cx="2794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Захват движений рук</a:t>
            </a: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6884213" y="2177150"/>
            <a:ext cx="2179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Захват мимики лица</a:t>
            </a: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3491378" y="4209150"/>
            <a:ext cx="2677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Клиентское приложение</a:t>
            </a: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37250" y="2131263"/>
            <a:ext cx="3304700" cy="60776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/>
          <p:nvPr/>
        </p:nvSpPr>
        <p:spPr>
          <a:xfrm rot="10800000" flipH="1">
            <a:off x="4643475" y="4598222"/>
            <a:ext cx="212400" cy="73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5" name="Google Shape;195;p30"/>
          <p:cNvSpPr txBox="1"/>
          <p:nvPr/>
        </p:nvSpPr>
        <p:spPr>
          <a:xfrm>
            <a:off x="719750" y="2853988"/>
            <a:ext cx="23397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Распознавание речи</a:t>
            </a: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7093700" y="3738000"/>
            <a:ext cx="2041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Анимация жестов</a:t>
            </a: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7" name="Google Shape;197;p30"/>
          <p:cNvSpPr/>
          <p:nvPr/>
        </p:nvSpPr>
        <p:spPr>
          <a:xfrm rot="-2513209" flipH="1">
            <a:off x="2646323" y="3676957"/>
            <a:ext cx="394511" cy="158041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6" cstate="screen"/>
          <a:stretch>
            <a:fillRect/>
          </a:stretch>
        </p:blipFill>
        <p:spPr>
          <a:xfrm>
            <a:off x="7225399" y="3326562"/>
            <a:ext cx="1420200" cy="5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7" cstate="screen"/>
          <a:stretch>
            <a:fillRect/>
          </a:stretch>
        </p:blipFill>
        <p:spPr>
          <a:xfrm>
            <a:off x="5029200" y="1200964"/>
            <a:ext cx="2004498" cy="61248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/>
        </p:nvSpPr>
        <p:spPr>
          <a:xfrm>
            <a:off x="7033700" y="1203100"/>
            <a:ext cx="49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+</a:t>
            </a:r>
            <a:endParaRPr sz="33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/>
          <p:nvPr/>
        </p:nvSpPr>
        <p:spPr>
          <a:xfrm>
            <a:off x="0" y="4725144"/>
            <a:ext cx="1043700" cy="2133000"/>
          </a:xfrm>
          <a:prstGeom prst="rtTriangle">
            <a:avLst/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6" name="Google Shape;206;p31"/>
          <p:cNvSpPr/>
          <p:nvPr/>
        </p:nvSpPr>
        <p:spPr>
          <a:xfrm rot="10800000">
            <a:off x="6804300" y="173"/>
            <a:ext cx="2339700" cy="728100"/>
          </a:xfrm>
          <a:prstGeom prst="rtTriangle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1" cstate="screen"/>
          <a:stretch>
            <a:fillRect/>
          </a:stretch>
        </p:blipFill>
        <p:spPr>
          <a:xfrm>
            <a:off x="6804288" y="1695373"/>
            <a:ext cx="2004500" cy="20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2" cstate="screen"/>
          <a:stretch>
            <a:fillRect/>
          </a:stretch>
        </p:blipFill>
        <p:spPr>
          <a:xfrm>
            <a:off x="563150" y="1695375"/>
            <a:ext cx="1440300" cy="14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/>
          <p:nvPr/>
        </p:nvSpPr>
        <p:spPr>
          <a:xfrm rot="2999226">
            <a:off x="5697823" y="3893104"/>
            <a:ext cx="212299" cy="7267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0" name="Google Shape;210;p31"/>
          <p:cNvSpPr/>
          <p:nvPr/>
        </p:nvSpPr>
        <p:spPr>
          <a:xfrm rot="-3016013" flipH="1">
            <a:off x="2799714" y="3887197"/>
            <a:ext cx="212605" cy="73856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1" name="Google Shape;211;p31"/>
          <p:cNvSpPr txBox="1"/>
          <p:nvPr/>
        </p:nvSpPr>
        <p:spPr>
          <a:xfrm>
            <a:off x="6577050" y="3171000"/>
            <a:ext cx="2794200" cy="2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С помощью Leap Motion</a:t>
            </a: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снимаем руки человека, показывающего жесты.</a:t>
            </a: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Leap Motion позволяет</a:t>
            </a: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определить положение всех составных частей</a:t>
            </a: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рук в пространстве</a:t>
            </a: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131150" y="3030025"/>
            <a:ext cx="25593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С помощью веб-камеры снимаем лицо человека, показывающего жесты</a:t>
            </a: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3" name="Google Shape;213;p31"/>
          <p:cNvSpPr txBox="1"/>
          <p:nvPr/>
        </p:nvSpPr>
        <p:spPr>
          <a:xfrm>
            <a:off x="1203750" y="5356425"/>
            <a:ext cx="6736500" cy="12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С помощью Unity объединяем полученные с веб-камеры и Leap Motion данные, проецируем их на 3D-модель человека, получаем анимацию одного слова или фразы, записываем анимацию в базу данных с целевым словарём.</a:t>
            </a: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1367700" y="85543"/>
            <a:ext cx="6408600" cy="19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Технические аспекты решения</a:t>
            </a:r>
            <a:endParaRPr sz="4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 cstate="screen"/>
          <a:stretch>
            <a:fillRect/>
          </a:stretch>
        </p:blipFill>
        <p:spPr>
          <a:xfrm>
            <a:off x="3423901" y="2062850"/>
            <a:ext cx="2004499" cy="95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/>
        </p:nvSpPr>
        <p:spPr>
          <a:xfrm>
            <a:off x="3353100" y="3012900"/>
            <a:ext cx="2437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Целевой словарь</a:t>
            </a:r>
            <a:endParaRPr sz="24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7" name="Google Shape;217;p31"/>
          <p:cNvSpPr/>
          <p:nvPr/>
        </p:nvSpPr>
        <p:spPr>
          <a:xfrm rot="10800000">
            <a:off x="4212873" y="3846647"/>
            <a:ext cx="212400" cy="726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4" cstate="screen"/>
          <a:stretch>
            <a:fillRect/>
          </a:stretch>
        </p:blipFill>
        <p:spPr>
          <a:xfrm>
            <a:off x="3608974" y="4840437"/>
            <a:ext cx="1420200" cy="51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/>
          <p:nvPr/>
        </p:nvSpPr>
        <p:spPr>
          <a:xfrm>
            <a:off x="0" y="4725144"/>
            <a:ext cx="1043700" cy="2133000"/>
          </a:xfrm>
          <a:prstGeom prst="rtTriangle">
            <a:avLst/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4" name="Google Shape;224;p32"/>
          <p:cNvSpPr/>
          <p:nvPr/>
        </p:nvSpPr>
        <p:spPr>
          <a:xfrm rot="10800000">
            <a:off x="6804300" y="173"/>
            <a:ext cx="2339700" cy="728100"/>
          </a:xfrm>
          <a:prstGeom prst="rtTriangle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32"/>
          <p:cNvSpPr txBox="1"/>
          <p:nvPr/>
        </p:nvSpPr>
        <p:spPr>
          <a:xfrm>
            <a:off x="566000" y="728275"/>
            <a:ext cx="8301300" cy="3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Создание анимации</a:t>
            </a:r>
            <a:endParaRPr sz="96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в Blender</a:t>
            </a:r>
            <a:endParaRPr sz="96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/>
          <p:nvPr/>
        </p:nvSpPr>
        <p:spPr>
          <a:xfrm>
            <a:off x="0" y="4725144"/>
            <a:ext cx="1043700" cy="2133000"/>
          </a:xfrm>
          <a:prstGeom prst="rtTriangle">
            <a:avLst/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1" name="Google Shape;231;p33"/>
          <p:cNvSpPr/>
          <p:nvPr/>
        </p:nvSpPr>
        <p:spPr>
          <a:xfrm rot="10800000">
            <a:off x="6804300" y="173"/>
            <a:ext cx="2339700" cy="728100"/>
          </a:xfrm>
          <a:prstGeom prst="rtTriangle">
            <a:avLst/>
          </a:prstGeom>
          <a:solidFill>
            <a:srgbClr val="8CB3E3"/>
          </a:solidFill>
          <a:ln w="25400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775650" y="175"/>
            <a:ext cx="75927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Создание анимации</a:t>
            </a:r>
            <a:endParaRPr sz="26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в Blender - введение</a:t>
            </a:r>
            <a:endParaRPr sz="26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1" cstate="screen"/>
          <a:stretch>
            <a:fillRect/>
          </a:stretch>
        </p:blipFill>
        <p:spPr>
          <a:xfrm>
            <a:off x="324150" y="1229500"/>
            <a:ext cx="4165746" cy="30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2" cstate="screen"/>
          <a:stretch>
            <a:fillRect/>
          </a:stretch>
        </p:blipFill>
        <p:spPr>
          <a:xfrm>
            <a:off x="5797300" y="1490562"/>
            <a:ext cx="2932801" cy="14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/>
          <p:nvPr/>
        </p:nvSpPr>
        <p:spPr>
          <a:xfrm rot="-5400000">
            <a:off x="4882648" y="1899009"/>
            <a:ext cx="212400" cy="726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6" name="Google Shape;236;p33"/>
          <p:cNvSpPr/>
          <p:nvPr/>
        </p:nvSpPr>
        <p:spPr>
          <a:xfrm rot="5400000">
            <a:off x="4558748" y="5074059"/>
            <a:ext cx="212400" cy="726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7" name="Google Shape;237;p33"/>
          <p:cNvSpPr/>
          <p:nvPr/>
        </p:nvSpPr>
        <p:spPr>
          <a:xfrm>
            <a:off x="7040023" y="3724672"/>
            <a:ext cx="212400" cy="726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8" name="Google Shape;238;p33"/>
          <p:cNvSpPr txBox="1"/>
          <p:nvPr/>
        </p:nvSpPr>
        <p:spPr>
          <a:xfrm>
            <a:off x="428075" y="839800"/>
            <a:ext cx="50784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Отлично прорисованная вручную анимация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9" name="Google Shape;239;p33"/>
          <p:cNvSpPr txBox="1"/>
          <p:nvPr/>
        </p:nvSpPr>
        <p:spPr>
          <a:xfrm>
            <a:off x="5797300" y="894550"/>
            <a:ext cx="316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Нужна команда дизайнеров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33"/>
          <p:cNvSpPr txBox="1"/>
          <p:nvPr/>
        </p:nvSpPr>
        <p:spPr>
          <a:xfrm>
            <a:off x="5280975" y="4725150"/>
            <a:ext cx="3730500" cy="1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Неэффективный </a:t>
            </a:r>
            <a:r>
              <a:rPr lang="en-US" sz="2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выход</a:t>
            </a:r>
            <a:r>
              <a:rPr lang="en-US" sz="2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, так как медленно. Нужно использовать полуавтоматическую анимацию лица. 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41" name="Google Shape;241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55213" y="4273959"/>
            <a:ext cx="1703616" cy="222416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 txBox="1"/>
          <p:nvPr/>
        </p:nvSpPr>
        <p:spPr>
          <a:xfrm>
            <a:off x="960700" y="3798375"/>
            <a:ext cx="3340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Захват движений мышц лица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5241</Words>
  <Application>WPS Presentation</Application>
  <PresentationFormat>Экран (4:3)</PresentationFormat>
  <Paragraphs>256</Paragraphs>
  <Slides>27</Slides>
  <Notes>27</Notes>
  <HiddenSlides>0</HiddenSlides>
  <MMClips>6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Arial</vt:lpstr>
      <vt:lpstr>SimSun</vt:lpstr>
      <vt:lpstr>Wingdings</vt:lpstr>
      <vt:lpstr>Arial</vt:lpstr>
      <vt:lpstr>Calibri</vt:lpstr>
      <vt:lpstr>Times New Roman</vt:lpstr>
      <vt:lpstr>Consolas</vt:lpstr>
      <vt:lpstr>微软雅黑</vt:lpstr>
      <vt:lpstr>Arial Unicode MS</vt:lpstr>
      <vt:lpstr>Simple Light</vt:lpstr>
      <vt:lpstr>Тема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Сравнение систем распознавания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Владимир I</dc:creator>
  <cp:lastModifiedBy>vladimir</cp:lastModifiedBy>
  <cp:revision>13</cp:revision>
  <dcterms:created xsi:type="dcterms:W3CDTF">2020-12-16T07:53:05Z</dcterms:created>
  <dcterms:modified xsi:type="dcterms:W3CDTF">2020-12-16T07:53:05Z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1033-11.1.0.9126</vt:lpwstr>
  </property>
</Properties>
</file>